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828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-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78240F8-4403-4E0D-965B-25F589AB48C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FCD913C-D6BD-4A3A-9E8B-6CC6522E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slide" Target="slide1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трелка вверх 10"/>
          <p:cNvSpPr/>
          <p:nvPr/>
        </p:nvSpPr>
        <p:spPr>
          <a:xfrm>
            <a:off x="342350" y="1988839"/>
            <a:ext cx="1000132" cy="3988385"/>
          </a:xfrm>
          <a:prstGeom prst="up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835899" y="1035827"/>
            <a:ext cx="6598553" cy="34747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dirty="0" smtClean="0"/>
              <a:t>На рисунке – схема дорог, связывающих города А, Б, В, Г, Д, Е, Ж, </a:t>
            </a:r>
            <a:r>
              <a:rPr lang="ru-RU" sz="2400" dirty="0"/>
              <a:t>З</a:t>
            </a:r>
            <a:r>
              <a:rPr lang="ru-RU" sz="2400" dirty="0" smtClean="0"/>
              <a:t>. </a:t>
            </a:r>
            <a:r>
              <a:rPr lang="ru-RU" sz="2400" dirty="0" smtClean="0"/>
              <a:t>По каждой дороге можно двигаться только в одном направлении, указанном стрелкой. Сколько существует различных путей из города А в город </a:t>
            </a:r>
            <a:r>
              <a:rPr lang="ru-RU" sz="2400" dirty="0" smtClean="0"/>
              <a:t>З? </a:t>
            </a:r>
            <a:endParaRPr lang="ru-RU" sz="2400" dirty="0" smtClean="0"/>
          </a:p>
          <a:p>
            <a:pPr marL="0" indent="0" algn="just">
              <a:lnSpc>
                <a:spcPct val="150000"/>
              </a:lnSpc>
              <a:buNone/>
            </a:pPr>
            <a:endParaRPr lang="ru-RU" sz="2000" dirty="0" smtClean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4"/>
          </p:nvPr>
        </p:nvPicPr>
        <p:blipFill rotWithShape="1">
          <a:blip r:embed="rId2"/>
          <a:srcRect l="12880" t="6369" r="29022" b="24774"/>
          <a:stretch/>
        </p:blipFill>
        <p:spPr>
          <a:xfrm>
            <a:off x="3239851" y="3861048"/>
            <a:ext cx="3924437" cy="2906988"/>
          </a:xfrm>
          <a:prstGeom prst="rect">
            <a:avLst/>
          </a:prstGeom>
        </p:spPr>
      </p:pic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25042" y="2697630"/>
            <a:ext cx="1500198" cy="720079"/>
          </a:xfrm>
          <a:prstGeom prst="roundRect">
            <a:avLst>
              <a:gd name="adj" fmla="val 33290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Порядок решения</a:t>
            </a:r>
            <a:endParaRPr lang="ru-RU" dirty="0"/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142499" y="3977129"/>
            <a:ext cx="1500198" cy="785818"/>
          </a:xfrm>
          <a:prstGeom prst="roundRect">
            <a:avLst>
              <a:gd name="adj" fmla="val 33290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нужно знать</a:t>
            </a:r>
            <a:endParaRPr lang="ru-RU" dirty="0"/>
          </a:p>
        </p:txBody>
      </p:sp>
      <p:sp>
        <p:nvSpPr>
          <p:cNvPr id="41" name="Скругленный прямоугольник 40">
            <a:hlinkClick r:id="rId5" action="ppaction://hlinksldjump"/>
          </p:cNvPr>
          <p:cNvSpPr/>
          <p:nvPr/>
        </p:nvSpPr>
        <p:spPr>
          <a:xfrm>
            <a:off x="125042" y="1268760"/>
            <a:ext cx="1500198" cy="709708"/>
          </a:xfrm>
          <a:prstGeom prst="roundRect">
            <a:avLst>
              <a:gd name="adj" fmla="val 33290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Решение задачи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 rot="5400000">
            <a:off x="6745475" y="3251838"/>
            <a:ext cx="422108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  р  а  ф  ы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9" name="Скругленный прямоугольник 48">
            <a:hlinkClick r:id="rId6" action="ppaction://hlinksldjump"/>
          </p:cNvPr>
          <p:cNvSpPr/>
          <p:nvPr/>
        </p:nvSpPr>
        <p:spPr>
          <a:xfrm>
            <a:off x="142499" y="5201591"/>
            <a:ext cx="1500198" cy="775971"/>
          </a:xfrm>
          <a:prstGeom prst="roundRect">
            <a:avLst>
              <a:gd name="adj" fmla="val 33290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Условие задачи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962152" y="112497"/>
            <a:ext cx="5219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Условие задачи</a:t>
            </a:r>
            <a:endParaRPr lang="ru-RU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78632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Что нужно знать: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0034" y="2143116"/>
            <a:ext cx="8072494" cy="3474720"/>
          </a:xfrm>
        </p:spPr>
        <p:txBody>
          <a:bodyPr>
            <a:normAutofit/>
          </a:bodyPr>
          <a:lstStyle/>
          <a:p>
            <a:r>
              <a:rPr lang="ru-RU" dirty="0" smtClean="0"/>
              <a:t>если </a:t>
            </a:r>
            <a:r>
              <a:rPr lang="ru-RU" dirty="0"/>
              <a:t>в город </a:t>
            </a:r>
            <a:r>
              <a:rPr lang="en-US" dirty="0"/>
              <a:t>R</a:t>
            </a:r>
            <a:r>
              <a:rPr lang="ru-RU" dirty="0"/>
              <a:t> можно приехать только из городов </a:t>
            </a:r>
            <a:r>
              <a:rPr lang="en-US" dirty="0"/>
              <a:t>X</a:t>
            </a:r>
            <a:r>
              <a:rPr lang="ru-RU" dirty="0"/>
              <a:t>, </a:t>
            </a:r>
            <a:r>
              <a:rPr lang="en-US" dirty="0"/>
              <a:t>Y</a:t>
            </a:r>
            <a:r>
              <a:rPr lang="ru-RU" dirty="0"/>
              <a:t>, и </a:t>
            </a:r>
            <a:r>
              <a:rPr lang="en-US" dirty="0"/>
              <a:t>Z</a:t>
            </a:r>
            <a:r>
              <a:rPr lang="ru-RU" dirty="0"/>
              <a:t>, то число различных путей из города </a:t>
            </a:r>
            <a:r>
              <a:rPr lang="en-US" dirty="0"/>
              <a:t>A</a:t>
            </a:r>
            <a:r>
              <a:rPr lang="ru-RU" dirty="0"/>
              <a:t> в город </a:t>
            </a:r>
            <a:r>
              <a:rPr lang="en-US" dirty="0"/>
              <a:t>R</a:t>
            </a:r>
            <a:r>
              <a:rPr lang="ru-RU" dirty="0"/>
              <a:t> равно сумме числа различных путей проезда из A в X, из A в Y и из A в Z, то </a:t>
            </a:r>
            <a:r>
              <a:rPr lang="ru-RU" dirty="0" smtClean="0"/>
              <a:t>есть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 smtClean="0"/>
              <a:t>число </a:t>
            </a:r>
            <a:r>
              <a:rPr lang="ru-RU" dirty="0"/>
              <a:t>путей конечно, если в графе нет циклов – замкнутых путей</a:t>
            </a:r>
          </a:p>
          <a:p>
            <a:pPr algn="r"/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1421247"/>
              </p:ext>
            </p:extLst>
          </p:nvPr>
        </p:nvGraphicFramePr>
        <p:xfrm>
          <a:off x="3357554" y="3571876"/>
          <a:ext cx="2910353" cy="507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Формула" r:id="rId3" imgW="1256755" imgH="215806" progId="Equation.3">
                  <p:embed/>
                </p:oleObj>
              </mc:Choice>
              <mc:Fallback>
                <p:oleObj name="Формула" r:id="rId3" imgW="1256755" imgH="215806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54" y="3571876"/>
                        <a:ext cx="2910353" cy="5071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42"/>
          <p:cNvSpPr>
            <a:spLocks noChangeArrowheads="1"/>
          </p:cNvSpPr>
          <p:nvPr/>
        </p:nvSpPr>
        <p:spPr bwMode="auto">
          <a:xfrm>
            <a:off x="1908798" y="1090592"/>
            <a:ext cx="234310" cy="247659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Oval 42"/>
          <p:cNvSpPr>
            <a:spLocks noChangeArrowheads="1"/>
          </p:cNvSpPr>
          <p:nvPr/>
        </p:nvSpPr>
        <p:spPr bwMode="auto">
          <a:xfrm>
            <a:off x="4337690" y="519088"/>
            <a:ext cx="234310" cy="247659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Oval 42"/>
          <p:cNvSpPr>
            <a:spLocks noChangeArrowheads="1"/>
          </p:cNvSpPr>
          <p:nvPr/>
        </p:nvSpPr>
        <p:spPr bwMode="auto">
          <a:xfrm>
            <a:off x="4337690" y="1090592"/>
            <a:ext cx="234310" cy="247659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Oval 42"/>
          <p:cNvSpPr>
            <a:spLocks noChangeArrowheads="1"/>
          </p:cNvSpPr>
          <p:nvPr/>
        </p:nvSpPr>
        <p:spPr bwMode="auto">
          <a:xfrm>
            <a:off x="4337690" y="1662096"/>
            <a:ext cx="234310" cy="247659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Oval 42"/>
          <p:cNvSpPr>
            <a:spLocks noChangeArrowheads="1"/>
          </p:cNvSpPr>
          <p:nvPr/>
        </p:nvSpPr>
        <p:spPr bwMode="auto">
          <a:xfrm>
            <a:off x="6766582" y="1019154"/>
            <a:ext cx="234310" cy="247659"/>
          </a:xfrm>
          <a:prstGeom prst="ellipse">
            <a:avLst/>
          </a:prstGeom>
          <a:solidFill>
            <a:srgbClr val="7030A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28728" y="100010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072330" y="100010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623442" y="304774"/>
            <a:ext cx="70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X(</a:t>
            </a:r>
            <a:r>
              <a:rPr lang="en-US" dirty="0" err="1" smtClean="0"/>
              <a:t>N</a:t>
            </a:r>
            <a:r>
              <a:rPr lang="en-US" baseline="-25000" dirty="0" err="1" smtClean="0"/>
              <a:t>x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623442" y="857232"/>
            <a:ext cx="771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Y(</a:t>
            </a:r>
            <a:r>
              <a:rPr lang="en-US" dirty="0" err="1" smtClean="0"/>
              <a:t>N</a:t>
            </a:r>
            <a:r>
              <a:rPr lang="en-US" baseline="-25000" dirty="0" err="1" smtClean="0"/>
              <a:t>y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623442" y="1792830"/>
            <a:ext cx="70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Z(</a:t>
            </a:r>
            <a:r>
              <a:rPr lang="en-US" dirty="0" err="1" smtClean="0"/>
              <a:t>N</a:t>
            </a:r>
            <a:r>
              <a:rPr lang="en-US" baseline="-25000" dirty="0" err="1" smtClean="0"/>
              <a:t>z</a:t>
            </a:r>
            <a:r>
              <a:rPr lang="en-US" dirty="0" smtClean="0"/>
              <a:t>)</a:t>
            </a:r>
            <a:endParaRPr lang="ru-RU" dirty="0"/>
          </a:p>
        </p:txBody>
      </p:sp>
      <p:cxnSp>
        <p:nvCxnSpPr>
          <p:cNvPr id="17" name="Прямая со стрелкой 16"/>
          <p:cNvCxnSpPr>
            <a:endCxn id="10" idx="1"/>
          </p:cNvCxnSpPr>
          <p:nvPr/>
        </p:nvCxnSpPr>
        <p:spPr>
          <a:xfrm>
            <a:off x="4766318" y="661964"/>
            <a:ext cx="2034578" cy="3934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0" idx="3"/>
          </p:cNvCxnSpPr>
          <p:nvPr/>
        </p:nvCxnSpPr>
        <p:spPr>
          <a:xfrm flipV="1">
            <a:off x="4694880" y="1230544"/>
            <a:ext cx="2106016" cy="5029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0" idx="2"/>
          </p:cNvCxnSpPr>
          <p:nvPr/>
        </p:nvCxnSpPr>
        <p:spPr>
          <a:xfrm flipV="1">
            <a:off x="4694880" y="1142984"/>
            <a:ext cx="2071702" cy="904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6" idx="7"/>
          </p:cNvCxnSpPr>
          <p:nvPr/>
        </p:nvCxnSpPr>
        <p:spPr>
          <a:xfrm rot="5400000" flipH="1" flipV="1">
            <a:off x="2562167" y="280032"/>
            <a:ext cx="393457" cy="1300202"/>
          </a:xfrm>
          <a:prstGeom prst="straightConnector1">
            <a:avLst/>
          </a:prstGeom>
          <a:ln w="28575">
            <a:prstDash val="lg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6" idx="6"/>
          </p:cNvCxnSpPr>
          <p:nvPr/>
        </p:nvCxnSpPr>
        <p:spPr>
          <a:xfrm>
            <a:off x="2143108" y="1214422"/>
            <a:ext cx="1337326" cy="19046"/>
          </a:xfrm>
          <a:prstGeom prst="straightConnector1">
            <a:avLst/>
          </a:prstGeom>
          <a:ln w="28575">
            <a:prstDash val="lg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6" idx="5"/>
          </p:cNvCxnSpPr>
          <p:nvPr/>
        </p:nvCxnSpPr>
        <p:spPr>
          <a:xfrm rot="16200000" flipH="1">
            <a:off x="2494705" y="916070"/>
            <a:ext cx="398208" cy="1170031"/>
          </a:xfrm>
          <a:prstGeom prst="straightConnector1">
            <a:avLst/>
          </a:prstGeom>
          <a:ln w="28575">
            <a:prstDash val="lg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Скругленный прямоугольник 22">
            <a:hlinkClick r:id="rId5" action="ppaction://hlinksldjump"/>
          </p:cNvPr>
          <p:cNvSpPr/>
          <p:nvPr/>
        </p:nvSpPr>
        <p:spPr>
          <a:xfrm>
            <a:off x="3214678" y="6000768"/>
            <a:ext cx="2500330" cy="500066"/>
          </a:xfrm>
          <a:prstGeom prst="roundRect">
            <a:avLst>
              <a:gd name="adj" fmla="val 33290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условию задачи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 rot="5400000">
            <a:off x="6745475" y="3251838"/>
            <a:ext cx="422108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  р  а  ф  ы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9653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l="18750" t="48750" r="40234" b="23125"/>
          <a:stretch>
            <a:fillRect/>
          </a:stretch>
        </p:blipFill>
        <p:spPr bwMode="auto">
          <a:xfrm>
            <a:off x="1175564" y="1309136"/>
            <a:ext cx="5373937" cy="230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514108" y="4158200"/>
            <a:ext cx="78901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Определяем кол-во путей к вершинам, ближайшим к А(исходящей).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Подсчитываем кол-во путей к вершинам, расположенным  далее от исходящей. Учитываем кол-во путей к вершинам, из которых приходят стрелки.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Кол-во путей в конечную точку – это сумма путей в вершины, ближайшие к конечной.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sp>
        <p:nvSpPr>
          <p:cNvPr id="155" name="Text Box 17"/>
          <p:cNvSpPr>
            <a:spLocks noChangeArrowheads="1"/>
          </p:cNvSpPr>
          <p:nvPr/>
        </p:nvSpPr>
        <p:spPr bwMode="auto">
          <a:xfrm>
            <a:off x="6168276" y="2093244"/>
            <a:ext cx="2071702" cy="714380"/>
          </a:xfrm>
          <a:prstGeom prst="ellipse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К(4+4+4+1=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14678" y="6000768"/>
            <a:ext cx="2500330" cy="500066"/>
          </a:xfrm>
          <a:prstGeom prst="roundRect">
            <a:avLst>
              <a:gd name="adj" fmla="val 33290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условию задачи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520938" y="314049"/>
            <a:ext cx="6683190" cy="1143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Порядок решения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745475" y="3251838"/>
            <a:ext cx="422108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  р  а  ф  ы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122198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8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88" name="AutoShape 32"/>
          <p:cNvSpPr>
            <a:spLocks noChangeAspect="1" noChangeArrowheads="1"/>
          </p:cNvSpPr>
          <p:nvPr/>
        </p:nvSpPr>
        <p:spPr bwMode="auto">
          <a:xfrm>
            <a:off x="571472" y="357166"/>
            <a:ext cx="6215106" cy="458436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571472" y="1881406"/>
            <a:ext cx="460933" cy="46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86" name="Line 30"/>
          <p:cNvSpPr>
            <a:spLocks noChangeShapeType="1"/>
          </p:cNvSpPr>
          <p:nvPr/>
        </p:nvSpPr>
        <p:spPr bwMode="auto">
          <a:xfrm flipV="1">
            <a:off x="1326936" y="1432121"/>
            <a:ext cx="1259661" cy="77709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85" name="Oval 29"/>
          <p:cNvSpPr>
            <a:spLocks noChangeArrowheads="1"/>
          </p:cNvSpPr>
          <p:nvPr/>
        </p:nvSpPr>
        <p:spPr bwMode="auto">
          <a:xfrm>
            <a:off x="1168854" y="2107713"/>
            <a:ext cx="237955" cy="237955"/>
          </a:xfrm>
          <a:prstGeom prst="ellipse">
            <a:avLst/>
          </a:prstGeom>
          <a:noFill/>
          <a:ln w="9525">
            <a:noFill/>
            <a:round/>
            <a:headEnd type="none" w="sm" len="sm"/>
            <a:tailEnd type="none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84" name="Oval 28"/>
          <p:cNvSpPr>
            <a:spLocks noChangeArrowheads="1"/>
          </p:cNvSpPr>
          <p:nvPr/>
        </p:nvSpPr>
        <p:spPr bwMode="auto">
          <a:xfrm>
            <a:off x="2586597" y="1255736"/>
            <a:ext cx="237955" cy="237955"/>
          </a:xfrm>
          <a:prstGeom prst="ellipse">
            <a:avLst/>
          </a:prstGeom>
          <a:noFill/>
          <a:ln w="9525">
            <a:noFill/>
            <a:round/>
            <a:headEnd type="none" w="sm" len="sm"/>
            <a:tailEnd type="none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83" name="Oval 27"/>
          <p:cNvSpPr>
            <a:spLocks noChangeArrowheads="1"/>
          </p:cNvSpPr>
          <p:nvPr/>
        </p:nvSpPr>
        <p:spPr bwMode="auto">
          <a:xfrm>
            <a:off x="2699751" y="2269122"/>
            <a:ext cx="237955" cy="237955"/>
          </a:xfrm>
          <a:prstGeom prst="ellipse">
            <a:avLst/>
          </a:prstGeom>
          <a:noFill/>
          <a:ln w="9525">
            <a:noFill/>
            <a:round/>
            <a:headEnd type="none" w="sm" len="sm"/>
            <a:tailEnd type="none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82" name="Oval 26"/>
          <p:cNvSpPr>
            <a:spLocks noChangeArrowheads="1"/>
          </p:cNvSpPr>
          <p:nvPr/>
        </p:nvSpPr>
        <p:spPr bwMode="auto">
          <a:xfrm>
            <a:off x="2461796" y="3462223"/>
            <a:ext cx="237955" cy="237955"/>
          </a:xfrm>
          <a:prstGeom prst="ellipse">
            <a:avLst/>
          </a:prstGeom>
          <a:noFill/>
          <a:ln w="9525">
            <a:noFill/>
            <a:round/>
            <a:headEnd type="none" w="sm" len="sm"/>
            <a:tailEnd type="none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81" name="Oval 25"/>
          <p:cNvSpPr>
            <a:spLocks noChangeArrowheads="1"/>
          </p:cNvSpPr>
          <p:nvPr/>
        </p:nvSpPr>
        <p:spPr bwMode="auto">
          <a:xfrm>
            <a:off x="4864638" y="678321"/>
            <a:ext cx="237955" cy="237955"/>
          </a:xfrm>
          <a:prstGeom prst="ellipse">
            <a:avLst/>
          </a:prstGeom>
          <a:noFill/>
          <a:ln w="9525">
            <a:noFill/>
            <a:round/>
            <a:headEnd type="none" w="sm" len="sm"/>
            <a:tailEnd type="none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80" name="Oval 24"/>
          <p:cNvSpPr>
            <a:spLocks noChangeArrowheads="1"/>
          </p:cNvSpPr>
          <p:nvPr/>
        </p:nvSpPr>
        <p:spPr bwMode="auto">
          <a:xfrm>
            <a:off x="6037770" y="1749949"/>
            <a:ext cx="237955" cy="237955"/>
          </a:xfrm>
          <a:prstGeom prst="ellipse">
            <a:avLst/>
          </a:prstGeom>
          <a:noFill/>
          <a:ln w="9525">
            <a:noFill/>
            <a:round/>
            <a:headEnd type="none" w="sm" len="sm"/>
            <a:tailEnd type="none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79" name="Oval 23"/>
          <p:cNvSpPr>
            <a:spLocks noChangeArrowheads="1"/>
          </p:cNvSpPr>
          <p:nvPr/>
        </p:nvSpPr>
        <p:spPr bwMode="auto">
          <a:xfrm>
            <a:off x="6087691" y="3224269"/>
            <a:ext cx="237955" cy="237955"/>
          </a:xfrm>
          <a:prstGeom prst="ellipse">
            <a:avLst/>
          </a:prstGeom>
          <a:noFill/>
          <a:ln w="9525">
            <a:noFill/>
            <a:round/>
            <a:headEnd type="none" w="sm" len="sm"/>
            <a:tailEnd type="none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78" name="Oval 22"/>
          <p:cNvSpPr>
            <a:spLocks noChangeArrowheads="1"/>
          </p:cNvSpPr>
          <p:nvPr/>
        </p:nvSpPr>
        <p:spPr bwMode="auto">
          <a:xfrm>
            <a:off x="4979455" y="4477274"/>
            <a:ext cx="237955" cy="237955"/>
          </a:xfrm>
          <a:prstGeom prst="ellipse">
            <a:avLst/>
          </a:prstGeom>
          <a:noFill/>
          <a:ln w="9525">
            <a:noFill/>
            <a:round/>
            <a:headEnd type="none" w="sm" len="sm"/>
            <a:tailEnd type="none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2401891" y="791475"/>
            <a:ext cx="812787" cy="46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Б(1)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1929884" y="2428868"/>
            <a:ext cx="1070480" cy="46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2099040" y="3700178"/>
            <a:ext cx="758448" cy="46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Г(1)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>
            <a:off x="1326936" y="2269122"/>
            <a:ext cx="1134860" cy="129127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1326936" y="2209218"/>
            <a:ext cx="1372815" cy="13644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2586597" y="3560400"/>
            <a:ext cx="2392857" cy="1000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5102592" y="357166"/>
            <a:ext cx="1112482" cy="46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Д(1+3)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6265740" y="1561915"/>
            <a:ext cx="1020904" cy="46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Е(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3+4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3786182" y="4572008"/>
            <a:ext cx="1214446" cy="46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Ж(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1+3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6325645" y="3154380"/>
            <a:ext cx="1889693" cy="46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14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2699751" y="1432121"/>
            <a:ext cx="124801" cy="83700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 flipV="1">
            <a:off x="2574949" y="2507077"/>
            <a:ext cx="249603" cy="111156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V="1">
            <a:off x="2784616" y="791475"/>
            <a:ext cx="2080022" cy="534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V="1">
            <a:off x="2852840" y="866355"/>
            <a:ext cx="2075030" cy="150926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V="1">
            <a:off x="2852840" y="1896382"/>
            <a:ext cx="3184930" cy="4792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854504" y="2457156"/>
            <a:ext cx="2171543" cy="203842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2874472" y="2407236"/>
            <a:ext cx="3223202" cy="89524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V="1">
            <a:off x="5122560" y="3398991"/>
            <a:ext cx="1061643" cy="114151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5031039" y="861363"/>
            <a:ext cx="1081611" cy="93351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6194188" y="1944639"/>
            <a:ext cx="8320" cy="129460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9498" name="Oval 42"/>
          <p:cNvSpPr>
            <a:spLocks noChangeArrowheads="1"/>
          </p:cNvSpPr>
          <p:nvPr/>
        </p:nvSpPr>
        <p:spPr bwMode="auto">
          <a:xfrm>
            <a:off x="1214414" y="2143116"/>
            <a:ext cx="260344" cy="247659"/>
          </a:xfrm>
          <a:prstGeom prst="ellipse">
            <a:avLst/>
          </a:prstGeom>
          <a:solidFill>
            <a:srgbClr val="0070C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8" name="Oval 42"/>
          <p:cNvSpPr>
            <a:spLocks noChangeArrowheads="1"/>
          </p:cNvSpPr>
          <p:nvPr/>
        </p:nvSpPr>
        <p:spPr bwMode="auto">
          <a:xfrm>
            <a:off x="2714612" y="2214554"/>
            <a:ext cx="260344" cy="247659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" name="Oval 42"/>
          <p:cNvSpPr>
            <a:spLocks noChangeArrowheads="1"/>
          </p:cNvSpPr>
          <p:nvPr/>
        </p:nvSpPr>
        <p:spPr bwMode="auto">
          <a:xfrm>
            <a:off x="2571736" y="1285860"/>
            <a:ext cx="260344" cy="247659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" name="Oval 42"/>
          <p:cNvSpPr>
            <a:spLocks noChangeArrowheads="1"/>
          </p:cNvSpPr>
          <p:nvPr/>
        </p:nvSpPr>
        <p:spPr bwMode="auto">
          <a:xfrm>
            <a:off x="2500298" y="3429000"/>
            <a:ext cx="260344" cy="247659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" name="Oval 42"/>
          <p:cNvSpPr>
            <a:spLocks noChangeArrowheads="1"/>
          </p:cNvSpPr>
          <p:nvPr/>
        </p:nvSpPr>
        <p:spPr bwMode="auto">
          <a:xfrm>
            <a:off x="4857752" y="714356"/>
            <a:ext cx="260344" cy="247659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" name="Oval 42"/>
          <p:cNvSpPr>
            <a:spLocks noChangeArrowheads="1"/>
          </p:cNvSpPr>
          <p:nvPr/>
        </p:nvSpPr>
        <p:spPr bwMode="auto">
          <a:xfrm>
            <a:off x="6000760" y="1785926"/>
            <a:ext cx="260344" cy="247659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" name="Oval 42"/>
          <p:cNvSpPr>
            <a:spLocks noChangeArrowheads="1"/>
          </p:cNvSpPr>
          <p:nvPr/>
        </p:nvSpPr>
        <p:spPr bwMode="auto">
          <a:xfrm>
            <a:off x="6072198" y="3214686"/>
            <a:ext cx="260344" cy="247659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auto">
          <a:xfrm>
            <a:off x="4929190" y="4500570"/>
            <a:ext cx="260344" cy="247659"/>
          </a:xfrm>
          <a:prstGeom prst="ellipse">
            <a:avLst/>
          </a:prstGeom>
          <a:solidFill>
            <a:srgbClr val="000000"/>
          </a:solidFill>
          <a:ln w="9525" algn="ctr">
            <a:noFill/>
            <a:round/>
            <a:headEnd type="none" w="sm" len="sm"/>
            <a:tailEnd type="none" w="med" len="lg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" name="Скругленный прямоугольник 44">
            <a:hlinkClick r:id="rId2" action="ppaction://hlinksldjump"/>
          </p:cNvPr>
          <p:cNvSpPr/>
          <p:nvPr/>
        </p:nvSpPr>
        <p:spPr>
          <a:xfrm>
            <a:off x="3214678" y="6000768"/>
            <a:ext cx="2500330" cy="500066"/>
          </a:xfrm>
          <a:prstGeom prst="roundRect">
            <a:avLst>
              <a:gd name="adj" fmla="val 33290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условию задачи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 rot="5400000">
            <a:off x="6745475" y="3251838"/>
            <a:ext cx="422108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  р  а  ф  ы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21555" y="5133563"/>
            <a:ext cx="7242028" cy="500066"/>
          </a:xfrm>
          <a:prstGeom prst="roundRect">
            <a:avLst>
              <a:gd name="adj" fmla="val 33290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Решение </a:t>
            </a:r>
            <a:r>
              <a:rPr lang="ru-RU" dirty="0" smtClean="0"/>
              <a:t>задачи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19477" grpId="0"/>
      <p:bldP spid="19476" grpId="0"/>
      <p:bldP spid="19475" grpId="0"/>
      <p:bldP spid="19471" grpId="0"/>
      <p:bldP spid="19470" grpId="0"/>
      <p:bldP spid="19469" grpId="0"/>
      <p:bldP spid="19468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449</TotalTime>
  <Words>209</Words>
  <Application>Microsoft Office PowerPoint</Application>
  <PresentationFormat>Экран (4:3)</PresentationFormat>
  <Paragraphs>36</Paragraphs>
  <Slides>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Calibri</vt:lpstr>
      <vt:lpstr>Georgia</vt:lpstr>
      <vt:lpstr>Times New Roman</vt:lpstr>
      <vt:lpstr>Trebuchet MS</vt:lpstr>
      <vt:lpstr>Воздушный поток</vt:lpstr>
      <vt:lpstr>Формула</vt:lpstr>
      <vt:lpstr>Презентация PowerPoint</vt:lpstr>
      <vt:lpstr>Что нужно знать: </vt:lpstr>
      <vt:lpstr>Порядок решения</vt:lpstr>
      <vt:lpstr>Презентация PowerPoint</vt:lpstr>
    </vt:vector>
  </TitlesOfParts>
  <Company>МОУ СОШ № 9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toshiba</cp:lastModifiedBy>
  <cp:revision>37</cp:revision>
  <dcterms:created xsi:type="dcterms:W3CDTF">2013-01-29T11:30:28Z</dcterms:created>
  <dcterms:modified xsi:type="dcterms:W3CDTF">2018-01-28T14:23:50Z</dcterms:modified>
</cp:coreProperties>
</file>